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66" r:id="rId4"/>
    <p:sldId id="258" r:id="rId5"/>
    <p:sldId id="257" r:id="rId6"/>
    <p:sldId id="259" r:id="rId7"/>
    <p:sldId id="260" r:id="rId8"/>
    <p:sldId id="261" r:id="rId9"/>
    <p:sldId id="262" r:id="rId10"/>
    <p:sldId id="263" r:id="rId11"/>
    <p:sldId id="265"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9E90A-33CC-467E-BC01-71749F229EBD}" v="45" dt="2023-10-05T18:15:29.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70" autoAdjust="0"/>
  </p:normalViewPr>
  <p:slideViewPr>
    <p:cSldViewPr snapToGrid="0">
      <p:cViewPr varScale="1">
        <p:scale>
          <a:sx n="77" d="100"/>
          <a:sy n="77" d="100"/>
        </p:scale>
        <p:origin x="19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72021-0E09-4B95-969A-63FB60676EE4}" type="datetimeFigureOut">
              <a:rPr lang="nl-NL" smtClean="0"/>
              <a:t>10-10-2023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3BA3E-F91E-4E1C-8917-4037D9924595}" type="slidenum">
              <a:rPr lang="nl-NL" smtClean="0"/>
              <a:t>‹nr.›</a:t>
            </a:fld>
            <a:endParaRPr lang="nl-NL"/>
          </a:p>
        </p:txBody>
      </p:sp>
    </p:spTree>
    <p:extLst>
      <p:ext uri="{BB962C8B-B14F-4D97-AF65-F5344CB8AC3E}">
        <p14:creationId xmlns:p14="http://schemas.microsoft.com/office/powerpoint/2010/main" val="190456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Fissuren (scheurtjes in het bot) = kan nog normaal belasten, met goede behandeling behoudt normale vorm en voorkomt breuk. Lichtelijke pijn.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Fractuur (botbreuk) = bot verliest normale vorm en dit deel kan niet gebruikt worden. Veel pijn, zwelling rondom de fractuur, door bloeding uit het vlies rond het bot.</a:t>
            </a:r>
          </a:p>
          <a:p>
            <a:endParaRPr lang="nl-NL" dirty="0"/>
          </a:p>
        </p:txBody>
      </p:sp>
      <p:sp>
        <p:nvSpPr>
          <p:cNvPr id="4" name="Tijdelijke aanduiding voor dianummer 3"/>
          <p:cNvSpPr>
            <a:spLocks noGrp="1"/>
          </p:cNvSpPr>
          <p:nvPr>
            <p:ph type="sldNum" sz="quarter" idx="5"/>
          </p:nvPr>
        </p:nvSpPr>
        <p:spPr/>
        <p:txBody>
          <a:bodyPr/>
          <a:lstStyle/>
          <a:p>
            <a:fld id="{5893BA3E-F91E-4E1C-8917-4037D9924595}" type="slidenum">
              <a:rPr lang="nl-NL" smtClean="0"/>
              <a:t>5</a:t>
            </a:fld>
            <a:endParaRPr lang="nl-NL"/>
          </a:p>
        </p:txBody>
      </p:sp>
    </p:spTree>
    <p:extLst>
      <p:ext uri="{BB962C8B-B14F-4D97-AF65-F5344CB8AC3E}">
        <p14:creationId xmlns:p14="http://schemas.microsoft.com/office/powerpoint/2010/main" val="264812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Luxatie = de gewrichtsvlakken komen slecht of helemaal niet meer met elkaar in contact</a:t>
            </a:r>
          </a:p>
          <a:p>
            <a:endParaRPr lang="nl-NL" dirty="0"/>
          </a:p>
          <a:p>
            <a:r>
              <a:rPr lang="nl-NL" dirty="0"/>
              <a:t>Sub luxatie =Gewrichtsvlakken nog net met elkaar in contact. zijn de gewrichtsbanden bijna of volledig kapot, daarbij kunnen er bloedingen ontstaan in het gewricht. Dier heeft zoveel pijn dat hij dit niet meer gaat gebruiken</a:t>
            </a:r>
          </a:p>
        </p:txBody>
      </p:sp>
      <p:sp>
        <p:nvSpPr>
          <p:cNvPr id="4" name="Tijdelijke aanduiding voor dianummer 3"/>
          <p:cNvSpPr>
            <a:spLocks noGrp="1"/>
          </p:cNvSpPr>
          <p:nvPr>
            <p:ph type="sldNum" sz="quarter" idx="5"/>
          </p:nvPr>
        </p:nvSpPr>
        <p:spPr/>
        <p:txBody>
          <a:bodyPr/>
          <a:lstStyle/>
          <a:p>
            <a:fld id="{5893BA3E-F91E-4E1C-8917-4037D9924595}" type="slidenum">
              <a:rPr lang="nl-NL" smtClean="0"/>
              <a:t>10</a:t>
            </a:fld>
            <a:endParaRPr lang="nl-NL"/>
          </a:p>
        </p:txBody>
      </p:sp>
    </p:spTree>
    <p:extLst>
      <p:ext uri="{BB962C8B-B14F-4D97-AF65-F5344CB8AC3E}">
        <p14:creationId xmlns:p14="http://schemas.microsoft.com/office/powerpoint/2010/main" val="415154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893BA3E-F91E-4E1C-8917-4037D9924595}" type="slidenum">
              <a:rPr lang="nl-NL" smtClean="0"/>
              <a:t>12</a:t>
            </a:fld>
            <a:endParaRPr lang="nl-NL"/>
          </a:p>
        </p:txBody>
      </p:sp>
    </p:spTree>
    <p:extLst>
      <p:ext uri="{BB962C8B-B14F-4D97-AF65-F5344CB8AC3E}">
        <p14:creationId xmlns:p14="http://schemas.microsoft.com/office/powerpoint/2010/main" val="182037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03BDD-32E9-20A5-067A-E9C7491940D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5411F3E-6B05-78B5-062A-74A48418F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B3C5F9D-A572-1E50-9E99-3B79CC8C815C}"/>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9B929C8E-CF73-EAF8-531F-D63EEFDE44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3D8A99-0AB3-172B-8FF2-889C89301492}"/>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370532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82DAE-B9EC-CC51-391A-61B555B3721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07BE4CC-3294-F2DB-D4DF-F142C3C26AB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B78470-7202-D739-9922-08E15CEDFFEA}"/>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9EBA27B6-BF5B-E98B-8E64-07C5733E98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E336B4-DB19-C7C1-2BE4-B0DF4F531CB3}"/>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160383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1E33149-C25F-610B-6EE5-4E60F94C274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5D77CD5-12B2-D561-841C-2C65240EDDD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E3965E-12D7-929C-1ADB-C59CE7C93B2F}"/>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0CA79D31-F8F1-2691-11DD-0AD71F6763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CCE207-D0F9-3987-D422-C31841135EE2}"/>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95960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5B1A6-CC6C-E86E-7D5B-D2C9EFCD853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6101E-23F4-67B3-6DEF-A94D57AA65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1FAB6F-2050-713B-CA22-5126C5D17669}"/>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351C36F3-BFAE-BA6D-78BB-7E4DF0C0E0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15CB4E-91C8-F649-1C5B-3F1C82E24585}"/>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337963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CC9D0-3A7A-AD5E-5795-9888D392ED2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FA5BCF-171A-88D0-A780-0145611C5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EFD04B3-BE52-3DEF-B790-FED95D8756E6}"/>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A68CC4F7-8749-5353-323B-E130F618DD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E40EAD-B53C-5CD9-4A95-1CBF97E6275E}"/>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9992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A5BA9-1CAB-F308-EB56-D21CF07467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4A301-4F3B-740A-A7E4-AC9937D19DC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C6E027C-75AD-8300-CB28-A0E0CCB27DA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F62E9A2-9DC2-5D8F-A374-0CA47FB29E98}"/>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6" name="Tijdelijke aanduiding voor voettekst 5">
            <a:extLst>
              <a:ext uri="{FF2B5EF4-FFF2-40B4-BE49-F238E27FC236}">
                <a16:creationId xmlns:a16="http://schemas.microsoft.com/office/drawing/2014/main" id="{44CCC008-A102-9C5C-7337-D842B02D66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70E1AE-8659-8EAA-EE59-FB49FA6B034B}"/>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247629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2C618-A96D-17FE-32C9-40FA5156570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4642601-9DE4-403A-AC27-4859143B4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0BC0A56-9AC4-E615-6CEE-B2301459525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36529FB-F2E5-27EC-B632-47DA1718A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0C6D0E-A269-43A6-1142-0083CDE58D3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5CBD068-FED3-FDDA-E891-9F528E0BAE31}"/>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8" name="Tijdelijke aanduiding voor voettekst 7">
            <a:extLst>
              <a:ext uri="{FF2B5EF4-FFF2-40B4-BE49-F238E27FC236}">
                <a16:creationId xmlns:a16="http://schemas.microsoft.com/office/drawing/2014/main" id="{B5B9FED5-7FC7-4319-39F7-FD55C7C9995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993C162-EB90-8EA5-B732-4F3A165896AC}"/>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219431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617F6-2AB0-76D1-3654-F6942BECAF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D6C88BB-7408-F8A2-206D-2F43A1C5EA97}"/>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4" name="Tijdelijke aanduiding voor voettekst 3">
            <a:extLst>
              <a:ext uri="{FF2B5EF4-FFF2-40B4-BE49-F238E27FC236}">
                <a16:creationId xmlns:a16="http://schemas.microsoft.com/office/drawing/2014/main" id="{585EEC11-D636-60D0-ADC2-D7BB27D747B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54AA532-5B7D-7CED-030B-343E809833D4}"/>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272054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F7AD19-C229-77FC-302D-3E0D109D03CD}"/>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3" name="Tijdelijke aanduiding voor voettekst 2">
            <a:extLst>
              <a:ext uri="{FF2B5EF4-FFF2-40B4-BE49-F238E27FC236}">
                <a16:creationId xmlns:a16="http://schemas.microsoft.com/office/drawing/2014/main" id="{F257E34D-08C2-CC05-9054-130686B1333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90EEA4D-5315-7DB0-C7D9-2BE903873BC0}"/>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238915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ED6B0-4CE6-3A2D-D3F0-7B9373A5FA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55817CF-D2CB-557F-8417-8554F292F9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E29466E-A1D5-9CAD-C7AC-0CB9F6DF4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1E8D41E-0833-EF22-CEE9-A3B7A8354534}"/>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6" name="Tijdelijke aanduiding voor voettekst 5">
            <a:extLst>
              <a:ext uri="{FF2B5EF4-FFF2-40B4-BE49-F238E27FC236}">
                <a16:creationId xmlns:a16="http://schemas.microsoft.com/office/drawing/2014/main" id="{1957F5F6-DAE4-A062-6AE5-E084DBEAA3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CD290F-2822-27D6-E6AA-D7B6F9567007}"/>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192145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254DD-11A1-4575-54B6-8EE2AD8CAD9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6AE7927-BF38-D44B-45F2-62640A927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E911065-BB98-1CF7-9589-696A44D64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491337-13D0-8DFA-36AD-F689E2739002}"/>
              </a:ext>
            </a:extLst>
          </p:cNvPr>
          <p:cNvSpPr>
            <a:spLocks noGrp="1"/>
          </p:cNvSpPr>
          <p:nvPr>
            <p:ph type="dt" sz="half" idx="10"/>
          </p:nvPr>
        </p:nvSpPr>
        <p:spPr/>
        <p:txBody>
          <a:bodyPr/>
          <a:lstStyle/>
          <a:p>
            <a:fld id="{2E301CA8-0304-447E-B094-C8B725132EFA}" type="datetimeFigureOut">
              <a:rPr lang="nl-NL" smtClean="0"/>
              <a:t>10-10-2023</a:t>
            </a:fld>
            <a:endParaRPr lang="nl-NL"/>
          </a:p>
        </p:txBody>
      </p:sp>
      <p:sp>
        <p:nvSpPr>
          <p:cNvPr id="6" name="Tijdelijke aanduiding voor voettekst 5">
            <a:extLst>
              <a:ext uri="{FF2B5EF4-FFF2-40B4-BE49-F238E27FC236}">
                <a16:creationId xmlns:a16="http://schemas.microsoft.com/office/drawing/2014/main" id="{E9A02749-A909-8C6F-16F1-B0F7FD8233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4782F8-6505-8620-2553-B3FBAB1D2D31}"/>
              </a:ext>
            </a:extLst>
          </p:cNvPr>
          <p:cNvSpPr>
            <a:spLocks noGrp="1"/>
          </p:cNvSpPr>
          <p:nvPr>
            <p:ph type="sldNum" sz="quarter" idx="12"/>
          </p:nvPr>
        </p:nvSpPr>
        <p:spPr/>
        <p:txBody>
          <a:bodyPr/>
          <a:lstStyle/>
          <a:p>
            <a:fld id="{DDE97151-57A1-46A9-B55F-1F578D3B1161}" type="slidenum">
              <a:rPr lang="nl-NL" smtClean="0"/>
              <a:t>‹nr.›</a:t>
            </a:fld>
            <a:endParaRPr lang="nl-NL"/>
          </a:p>
        </p:txBody>
      </p:sp>
    </p:spTree>
    <p:extLst>
      <p:ext uri="{BB962C8B-B14F-4D97-AF65-F5344CB8AC3E}">
        <p14:creationId xmlns:p14="http://schemas.microsoft.com/office/powerpoint/2010/main" val="101461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7039D72-E8B9-75CF-F867-B8200AF7C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21CF7D-0F48-EF17-9AED-73837FD8A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41E696-AFD3-A596-1D7A-621BE6567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01CA8-0304-447E-B094-C8B725132EFA}"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8ABFF177-94F3-A724-6AC9-9E1A9D75A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8723A24-82C0-DB1F-5F40-F0079E459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97151-57A1-46A9-B55F-1F578D3B1161}" type="slidenum">
              <a:rPr lang="nl-NL" smtClean="0"/>
              <a:t>‹nr.›</a:t>
            </a:fld>
            <a:endParaRPr lang="nl-NL"/>
          </a:p>
        </p:txBody>
      </p:sp>
    </p:spTree>
    <p:extLst>
      <p:ext uri="{BB962C8B-B14F-4D97-AF65-F5344CB8AC3E}">
        <p14:creationId xmlns:p14="http://schemas.microsoft.com/office/powerpoint/2010/main" val="4716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l7aqkdc4DAY?feature=oembed"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ba62uuv-5Dc?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Sxa7gAbu1eU?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55DB00EE-D90C-BD70-7032-5B5BE3673216}"/>
              </a:ext>
            </a:extLst>
          </p:cNvPr>
          <p:cNvSpPr>
            <a:spLocks noGrp="1"/>
          </p:cNvSpPr>
          <p:nvPr>
            <p:ph type="ctrTitle"/>
          </p:nvPr>
        </p:nvSpPr>
        <p:spPr>
          <a:xfrm>
            <a:off x="2558716" y="955309"/>
            <a:ext cx="7074568" cy="2898975"/>
          </a:xfrm>
        </p:spPr>
        <p:txBody>
          <a:bodyPr>
            <a:normAutofit/>
          </a:bodyPr>
          <a:lstStyle/>
          <a:p>
            <a:r>
              <a:rPr lang="nl-NL" sz="6600">
                <a:solidFill>
                  <a:srgbClr val="FFFFFF"/>
                </a:solidFill>
              </a:rPr>
              <a:t>Het bewegingsstelsel</a:t>
            </a:r>
          </a:p>
        </p:txBody>
      </p:sp>
      <p:sp>
        <p:nvSpPr>
          <p:cNvPr id="3" name="Ondertitel 2">
            <a:extLst>
              <a:ext uri="{FF2B5EF4-FFF2-40B4-BE49-F238E27FC236}">
                <a16:creationId xmlns:a16="http://schemas.microsoft.com/office/drawing/2014/main" id="{2A3417B4-84A3-CB0B-2525-C09BBE888AF1}"/>
              </a:ext>
            </a:extLst>
          </p:cNvPr>
          <p:cNvSpPr>
            <a:spLocks noGrp="1"/>
          </p:cNvSpPr>
          <p:nvPr>
            <p:ph type="subTitle" idx="1"/>
          </p:nvPr>
        </p:nvSpPr>
        <p:spPr>
          <a:xfrm>
            <a:off x="2634916" y="4533813"/>
            <a:ext cx="6930189" cy="938463"/>
          </a:xfrm>
        </p:spPr>
        <p:txBody>
          <a:bodyPr>
            <a:normAutofit/>
          </a:bodyPr>
          <a:lstStyle/>
          <a:p>
            <a:r>
              <a:rPr lang="nl-NL">
                <a:solidFill>
                  <a:srgbClr val="FFFFFF"/>
                </a:solidFill>
              </a:rPr>
              <a:t>Pathologie</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93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6" name="Rectangle 5137">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47" name="Rectangle 5139">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C440536-0DCC-C0A1-F8AC-5896C141FCE4}"/>
              </a:ext>
            </a:extLst>
          </p:cNvPr>
          <p:cNvSpPr>
            <a:spLocks noGrp="1"/>
          </p:cNvSpPr>
          <p:nvPr>
            <p:ph type="title"/>
          </p:nvPr>
        </p:nvSpPr>
        <p:spPr>
          <a:xfrm>
            <a:off x="1051560" y="4329321"/>
            <a:ext cx="3657600" cy="1645920"/>
          </a:xfrm>
        </p:spPr>
        <p:txBody>
          <a:bodyPr vert="horz" lIns="91440" tIns="45720" rIns="91440" bIns="45720" rtlCol="0" anchor="ctr">
            <a:normAutofit/>
          </a:bodyPr>
          <a:lstStyle/>
          <a:p>
            <a:r>
              <a:rPr lang="en-US" sz="3200" b="1" dirty="0" err="1"/>
              <a:t>Gewrichten</a:t>
            </a:r>
            <a:endParaRPr lang="en-US" sz="3200" b="1" dirty="0"/>
          </a:p>
        </p:txBody>
      </p:sp>
      <p:pic>
        <p:nvPicPr>
          <p:cNvPr id="7" name="Onlinemedia 6" title="Patellaluxatie (losse knieschijf) bij de hond | Orthopeed Nico Dijkshoorn">
            <a:hlinkClick r:id="" action="ppaction://media"/>
            <a:extLst>
              <a:ext uri="{FF2B5EF4-FFF2-40B4-BE49-F238E27FC236}">
                <a16:creationId xmlns:a16="http://schemas.microsoft.com/office/drawing/2014/main" id="{1DEC7810-8E0D-9BBC-B071-760280B33C7D}"/>
              </a:ext>
            </a:extLst>
          </p:cNvPr>
          <p:cNvPicPr>
            <a:picLocks noRot="1" noChangeAspect="1"/>
          </p:cNvPicPr>
          <p:nvPr>
            <a:videoFile r:link="rId1"/>
          </p:nvPr>
        </p:nvPicPr>
        <p:blipFill>
          <a:blip r:embed="rId4"/>
          <a:stretch>
            <a:fillRect/>
          </a:stretch>
        </p:blipFill>
        <p:spPr>
          <a:xfrm>
            <a:off x="6637799" y="357251"/>
            <a:ext cx="4645152" cy="3483864"/>
          </a:xfrm>
          <a:prstGeom prst="rect">
            <a:avLst/>
          </a:prstGeom>
        </p:spPr>
      </p:pic>
      <p:sp>
        <p:nvSpPr>
          <p:cNvPr id="5148" name="Rectangle 5141">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149" name="Rectangle 5143">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07F2367-8F78-4123-41F6-DEF725726189}"/>
              </a:ext>
            </a:extLst>
          </p:cNvPr>
          <p:cNvSpPr>
            <a:spLocks noGrp="1"/>
          </p:cNvSpPr>
          <p:nvPr>
            <p:ph sz="half" idx="1"/>
          </p:nvPr>
        </p:nvSpPr>
        <p:spPr>
          <a:xfrm>
            <a:off x="5250106" y="4329321"/>
            <a:ext cx="6106742" cy="1645920"/>
          </a:xfrm>
        </p:spPr>
        <p:txBody>
          <a:bodyPr vert="horz" lIns="91440" tIns="45720" rIns="91440" bIns="45720" rtlCol="0" anchor="ctr">
            <a:normAutofit/>
          </a:bodyPr>
          <a:lstStyle/>
          <a:p>
            <a:pPr marL="0"/>
            <a:r>
              <a:rPr lang="en-US" sz="1800"/>
              <a:t>Luxatie</a:t>
            </a:r>
          </a:p>
          <a:p>
            <a:pPr marL="0"/>
            <a:r>
              <a:rPr lang="en-US" sz="1800"/>
              <a:t>(sub)luxatie</a:t>
            </a:r>
          </a:p>
        </p:txBody>
      </p:sp>
      <p:pic>
        <p:nvPicPr>
          <p:cNvPr id="5" name="Afbeelding 4">
            <a:extLst>
              <a:ext uri="{FF2B5EF4-FFF2-40B4-BE49-F238E27FC236}">
                <a16:creationId xmlns:a16="http://schemas.microsoft.com/office/drawing/2014/main" id="{B7740A63-A6CF-1CAF-4EA4-59E502F39E23}"/>
              </a:ext>
            </a:extLst>
          </p:cNvPr>
          <p:cNvPicPr>
            <a:picLocks noChangeAspect="1"/>
          </p:cNvPicPr>
          <p:nvPr/>
        </p:nvPicPr>
        <p:blipFill>
          <a:blip r:embed="rId5"/>
          <a:stretch>
            <a:fillRect/>
          </a:stretch>
        </p:blipFill>
        <p:spPr>
          <a:xfrm rot="16200000">
            <a:off x="1521689" y="-431069"/>
            <a:ext cx="3478860" cy="5285390"/>
          </a:xfrm>
          <a:prstGeom prst="rect">
            <a:avLst/>
          </a:prstGeom>
        </p:spPr>
      </p:pic>
    </p:spTree>
    <p:extLst>
      <p:ext uri="{BB962C8B-B14F-4D97-AF65-F5344CB8AC3E}">
        <p14:creationId xmlns:p14="http://schemas.microsoft.com/office/powerpoint/2010/main" val="7370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8" name="Rectangle 615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94346A-6734-C32F-C960-519600CCF24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dirty="0" err="1">
                <a:solidFill>
                  <a:schemeClr val="tx1"/>
                </a:solidFill>
                <a:latin typeface="+mj-lt"/>
                <a:ea typeface="+mj-ea"/>
                <a:cs typeface="+mj-cs"/>
              </a:rPr>
              <a:t>Gewrichten</a:t>
            </a:r>
            <a:endParaRPr lang="en-US" sz="5400" b="1" kern="1200" dirty="0">
              <a:solidFill>
                <a:schemeClr val="tx1"/>
              </a:solidFill>
              <a:latin typeface="+mj-lt"/>
              <a:ea typeface="+mj-ea"/>
              <a:cs typeface="+mj-cs"/>
            </a:endParaRPr>
          </a:p>
        </p:txBody>
      </p:sp>
      <p:sp>
        <p:nvSpPr>
          <p:cNvPr id="617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27FD791-5E5A-BE66-C2A3-2961C97A53A4}"/>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1900"/>
              <a:t>Gewrichtsontsteking (Artritis)</a:t>
            </a:r>
          </a:p>
          <a:p>
            <a:pPr lvl="1"/>
            <a:r>
              <a:rPr lang="en-US" sz="1900"/>
              <a:t>Septische artritis</a:t>
            </a:r>
          </a:p>
          <a:p>
            <a:pPr lvl="2"/>
            <a:r>
              <a:rPr lang="en-US" sz="1900"/>
              <a:t>Door infectie (navelontsteking veulen).</a:t>
            </a:r>
          </a:p>
          <a:p>
            <a:pPr lvl="1"/>
            <a:r>
              <a:rPr lang="en-US" sz="1900"/>
              <a:t>Non-septische artritis</a:t>
            </a:r>
          </a:p>
          <a:p>
            <a:pPr lvl="2"/>
            <a:r>
              <a:rPr lang="en-US" sz="1900"/>
              <a:t>Door eigen lichaam of trauma.</a:t>
            </a:r>
          </a:p>
          <a:p>
            <a:r>
              <a:rPr lang="en-US" sz="1900"/>
              <a:t>Gevolg; artrose (slijtage of verdwijning kraakbeen).</a:t>
            </a:r>
          </a:p>
        </p:txBody>
      </p:sp>
      <p:pic>
        <p:nvPicPr>
          <p:cNvPr id="6146" name="Picture 2" descr="Artrose of gewrichtsslijtage bij de hond">
            <a:extLst>
              <a:ext uri="{FF2B5EF4-FFF2-40B4-BE49-F238E27FC236}">
                <a16:creationId xmlns:a16="http://schemas.microsoft.com/office/drawing/2014/main" id="{DEDFACCD-A998-FB45-263A-D78379F147D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54296" y="1867033"/>
            <a:ext cx="6903720" cy="312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9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90134D-C135-F734-24D7-FB320019337B}"/>
              </a:ext>
            </a:extLst>
          </p:cNvPr>
          <p:cNvSpPr>
            <a:spLocks noGrp="1"/>
          </p:cNvSpPr>
          <p:nvPr>
            <p:ph type="title"/>
          </p:nvPr>
        </p:nvSpPr>
        <p:spPr>
          <a:xfrm>
            <a:off x="838200" y="620742"/>
            <a:ext cx="10515600" cy="1325563"/>
          </a:xfrm>
        </p:spPr>
        <p:txBody>
          <a:bodyPr>
            <a:normAutofit/>
          </a:bodyPr>
          <a:lstStyle/>
          <a:p>
            <a:r>
              <a:rPr lang="nl-NL" b="1" dirty="0">
                <a:solidFill>
                  <a:srgbClr val="FFFFFF"/>
                </a:solidFill>
              </a:rPr>
              <a:t>Opdracht</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6190EBC-E934-C5F9-2E1C-D486C60E8B78}"/>
              </a:ext>
            </a:extLst>
          </p:cNvPr>
          <p:cNvSpPr>
            <a:spLocks noGrp="1"/>
          </p:cNvSpPr>
          <p:nvPr>
            <p:ph sz="half" idx="1"/>
          </p:nvPr>
        </p:nvSpPr>
        <p:spPr>
          <a:xfrm>
            <a:off x="838200" y="2266345"/>
            <a:ext cx="5097780" cy="3910617"/>
          </a:xfrm>
        </p:spPr>
        <p:txBody>
          <a:bodyPr>
            <a:normAutofit/>
          </a:bodyPr>
          <a:lstStyle/>
          <a:p>
            <a:r>
              <a:rPr lang="nl-NL" sz="2400" dirty="0" err="1">
                <a:solidFill>
                  <a:srgbClr val="FFFFFF"/>
                </a:solidFill>
              </a:rPr>
              <a:t>Pictonary</a:t>
            </a:r>
            <a:endParaRPr lang="nl-NL" sz="2400" dirty="0">
              <a:solidFill>
                <a:srgbClr val="FFFFFF"/>
              </a:solidFill>
            </a:endParaRPr>
          </a:p>
        </p:txBody>
      </p:sp>
      <p:sp>
        <p:nvSpPr>
          <p:cNvPr id="4" name="Tijdelijke aanduiding voor inhoud 3">
            <a:extLst>
              <a:ext uri="{FF2B5EF4-FFF2-40B4-BE49-F238E27FC236}">
                <a16:creationId xmlns:a16="http://schemas.microsoft.com/office/drawing/2014/main" id="{8EA79619-AB18-605F-B0B3-46ACC3EB37DF}"/>
              </a:ext>
            </a:extLst>
          </p:cNvPr>
          <p:cNvSpPr>
            <a:spLocks noGrp="1"/>
          </p:cNvSpPr>
          <p:nvPr>
            <p:ph sz="half" idx="2"/>
          </p:nvPr>
        </p:nvSpPr>
        <p:spPr>
          <a:xfrm>
            <a:off x="6256020" y="2266345"/>
            <a:ext cx="5097780" cy="3910618"/>
          </a:xfrm>
        </p:spPr>
        <p:txBody>
          <a:bodyPr>
            <a:normAutofit/>
          </a:bodyPr>
          <a:lstStyle/>
          <a:p>
            <a:endParaRPr lang="nl-NL" sz="2400">
              <a:solidFill>
                <a:srgbClr val="FFFFFF"/>
              </a:solidFill>
            </a:endParaRPr>
          </a:p>
        </p:txBody>
      </p:sp>
    </p:spTree>
    <p:extLst>
      <p:ext uri="{BB962C8B-B14F-4D97-AF65-F5344CB8AC3E}">
        <p14:creationId xmlns:p14="http://schemas.microsoft.com/office/powerpoint/2010/main" val="10400357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Rollin' France - what if animals were round?">
            <a:hlinkClick r:id="" action="ppaction://media"/>
            <a:extLst>
              <a:ext uri="{FF2B5EF4-FFF2-40B4-BE49-F238E27FC236}">
                <a16:creationId xmlns:a16="http://schemas.microsoft.com/office/drawing/2014/main" id="{98A599C7-ABE6-DF8F-A3C0-74080707746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83785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1" name="Rectangle 7176">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Kleine- en grote hondenrassen - CaroCroc">
            <a:extLst>
              <a:ext uri="{FF2B5EF4-FFF2-40B4-BE49-F238E27FC236}">
                <a16:creationId xmlns:a16="http://schemas.microsoft.com/office/drawing/2014/main" id="{84B2959F-16F8-5C2F-0602-D9E71154D19C}"/>
              </a:ext>
            </a:extLst>
          </p:cNvPr>
          <p:cNvPicPr>
            <a:picLocks noGrp="1" noChangeAspect="1" noChangeArrowheads="1"/>
          </p:cNvPicPr>
          <p:nvPr>
            <p:ph sz="half" idx="2"/>
          </p:nvPr>
        </p:nvPicPr>
        <p:blipFill rotWithShape="1">
          <a:blip r:embed="rId2">
            <a:alphaModFix amt="40000"/>
            <a:extLst>
              <a:ext uri="{28A0092B-C50C-407E-A947-70E740481C1C}">
                <a14:useLocalDpi xmlns:a14="http://schemas.microsoft.com/office/drawing/2010/main" val="0"/>
              </a:ext>
            </a:extLst>
          </a:blip>
          <a:srcRect t="6511" b="37239"/>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CBD7C02-5123-17DF-7397-182749A8F59C}"/>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5000" b="1">
                <a:solidFill>
                  <a:schemeClr val="bg1"/>
                </a:solidFill>
              </a:rPr>
              <a:t>Inhoudsopgave</a:t>
            </a:r>
          </a:p>
        </p:txBody>
      </p:sp>
      <p:sp>
        <p:nvSpPr>
          <p:cNvPr id="3" name="Tijdelijke aanduiding voor inhoud 2">
            <a:extLst>
              <a:ext uri="{FF2B5EF4-FFF2-40B4-BE49-F238E27FC236}">
                <a16:creationId xmlns:a16="http://schemas.microsoft.com/office/drawing/2014/main" id="{6CE5CF38-A8EF-77EA-751D-6F1415F3BC5D}"/>
              </a:ext>
            </a:extLst>
          </p:cNvPr>
          <p:cNvSpPr>
            <a:spLocks noGrp="1"/>
          </p:cNvSpPr>
          <p:nvPr>
            <p:ph sz="half" idx="1"/>
          </p:nvPr>
        </p:nvSpPr>
        <p:spPr>
          <a:xfrm>
            <a:off x="5599083" y="853673"/>
            <a:ext cx="5715000" cy="5004794"/>
          </a:xfrm>
        </p:spPr>
        <p:txBody>
          <a:bodyPr vert="horz" lIns="91440" tIns="45720" rIns="91440" bIns="45720" rtlCol="0" anchor="ctr">
            <a:normAutofit/>
          </a:bodyPr>
          <a:lstStyle/>
          <a:p>
            <a:r>
              <a:rPr lang="en-US" sz="2200">
                <a:solidFill>
                  <a:schemeClr val="bg1"/>
                </a:solidFill>
              </a:rPr>
              <a:t>Het bewegingsstelsel</a:t>
            </a:r>
          </a:p>
          <a:p>
            <a:r>
              <a:rPr lang="en-US" sz="2200">
                <a:solidFill>
                  <a:schemeClr val="bg1"/>
                </a:solidFill>
              </a:rPr>
              <a:t>Het skelet</a:t>
            </a:r>
          </a:p>
          <a:p>
            <a:r>
              <a:rPr lang="en-US" sz="2200">
                <a:solidFill>
                  <a:schemeClr val="bg1"/>
                </a:solidFill>
              </a:rPr>
              <a:t>Fracturen</a:t>
            </a:r>
          </a:p>
          <a:p>
            <a:r>
              <a:rPr lang="en-US" sz="2200">
                <a:solidFill>
                  <a:schemeClr val="bg1"/>
                </a:solidFill>
              </a:rPr>
              <a:t>Herstel breuken</a:t>
            </a:r>
          </a:p>
          <a:p>
            <a:r>
              <a:rPr lang="en-US" sz="2200">
                <a:solidFill>
                  <a:schemeClr val="bg1"/>
                </a:solidFill>
              </a:rPr>
              <a:t>Infecties</a:t>
            </a:r>
          </a:p>
          <a:p>
            <a:r>
              <a:rPr lang="en-US" sz="2200">
                <a:solidFill>
                  <a:schemeClr val="bg1"/>
                </a:solidFill>
              </a:rPr>
              <a:t>Tumoren</a:t>
            </a:r>
          </a:p>
          <a:p>
            <a:r>
              <a:rPr lang="en-US" sz="2200">
                <a:solidFill>
                  <a:schemeClr val="bg1"/>
                </a:solidFill>
              </a:rPr>
              <a:t>Gewrichten</a:t>
            </a:r>
          </a:p>
          <a:p>
            <a:endParaRPr lang="en-US" sz="2200">
              <a:solidFill>
                <a:schemeClr val="bg1"/>
              </a:solidFill>
            </a:endParaRPr>
          </a:p>
        </p:txBody>
      </p:sp>
      <p:sp>
        <p:nvSpPr>
          <p:cNvPr id="7182"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61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45452-931B-0BB6-FCAD-46F4B71B0492}"/>
              </a:ext>
            </a:extLst>
          </p:cNvPr>
          <p:cNvSpPr>
            <a:spLocks noGrp="1"/>
          </p:cNvSpPr>
          <p:nvPr>
            <p:ph type="title"/>
          </p:nvPr>
        </p:nvSpPr>
        <p:spPr>
          <a:xfrm>
            <a:off x="762000" y="1138265"/>
            <a:ext cx="5791199" cy="1401183"/>
          </a:xfrm>
        </p:spPr>
        <p:txBody>
          <a:bodyPr anchor="t">
            <a:normAutofit/>
          </a:bodyPr>
          <a:lstStyle/>
          <a:p>
            <a:r>
              <a:rPr lang="nl-NL" sz="3200" b="1"/>
              <a:t>Het bewegingsstelsel</a:t>
            </a:r>
          </a:p>
        </p:txBody>
      </p:sp>
      <p:cxnSp>
        <p:nvCxnSpPr>
          <p:cNvPr id="23"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78D2825-EDA6-3853-0730-D25DDEF4AEDB}"/>
              </a:ext>
            </a:extLst>
          </p:cNvPr>
          <p:cNvSpPr>
            <a:spLocks noGrp="1"/>
          </p:cNvSpPr>
          <p:nvPr>
            <p:ph idx="1"/>
          </p:nvPr>
        </p:nvSpPr>
        <p:spPr>
          <a:xfrm>
            <a:off x="762000" y="2551176"/>
            <a:ext cx="5791199" cy="3602935"/>
          </a:xfrm>
        </p:spPr>
        <p:txBody>
          <a:bodyPr>
            <a:normAutofit/>
          </a:bodyPr>
          <a:lstStyle/>
          <a:p>
            <a:r>
              <a:rPr lang="nl-NL" sz="2000"/>
              <a:t>Het systeem om het dierlijke lichaam in beweging te zetten. </a:t>
            </a:r>
          </a:p>
          <a:p>
            <a:r>
              <a:rPr lang="nl-NL" sz="2000"/>
              <a:t>Bestaat uit; banden, botten, gewrichten, kapsels, kraakbeen en skeletspieren.</a:t>
            </a:r>
          </a:p>
          <a:p>
            <a:endParaRPr lang="nl-NL" sz="2000" u="sng"/>
          </a:p>
          <a:p>
            <a:r>
              <a:rPr lang="nl-NL" sz="2000" u="sng"/>
              <a:t>Afwijkingen aan;</a:t>
            </a:r>
          </a:p>
          <a:p>
            <a:pPr lvl="1"/>
            <a:r>
              <a:rPr lang="nl-NL" sz="2000"/>
              <a:t>skelet</a:t>
            </a:r>
          </a:p>
          <a:p>
            <a:pPr lvl="1"/>
            <a:r>
              <a:rPr lang="nl-NL" sz="2000"/>
              <a:t>gewrichten</a:t>
            </a:r>
          </a:p>
          <a:p>
            <a:pPr lvl="1"/>
            <a:r>
              <a:rPr lang="nl-NL" sz="2000"/>
              <a:t>spieren</a:t>
            </a:r>
          </a:p>
          <a:p>
            <a:pPr lvl="1"/>
            <a:r>
              <a:rPr lang="nl-NL" sz="2000"/>
              <a:t>pezen </a:t>
            </a:r>
          </a:p>
        </p:txBody>
      </p:sp>
      <p:sp>
        <p:nvSpPr>
          <p:cNvPr id="24"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media 3" title="Rennende Joep in het bos">
            <a:hlinkClick r:id="" action="ppaction://media"/>
            <a:extLst>
              <a:ext uri="{FF2B5EF4-FFF2-40B4-BE49-F238E27FC236}">
                <a16:creationId xmlns:a16="http://schemas.microsoft.com/office/drawing/2014/main" id="{35139A59-049E-877E-BE81-65814E423F0B}"/>
              </a:ext>
            </a:extLst>
          </p:cNvPr>
          <p:cNvPicPr>
            <a:picLocks noRot="1" noChangeAspect="1"/>
          </p:cNvPicPr>
          <p:nvPr>
            <a:videoFile r:link="rId1"/>
          </p:nvPr>
        </p:nvPicPr>
        <p:blipFill>
          <a:blip r:embed="rId3"/>
          <a:stretch>
            <a:fillRect/>
          </a:stretch>
        </p:blipFill>
        <p:spPr>
          <a:xfrm>
            <a:off x="8290599" y="842824"/>
            <a:ext cx="2919375" cy="5167037"/>
          </a:xfrm>
          <a:prstGeom prst="rect">
            <a:avLst/>
          </a:prstGeom>
        </p:spPr>
      </p:pic>
    </p:spTree>
    <p:extLst>
      <p:ext uri="{BB962C8B-B14F-4D97-AF65-F5344CB8AC3E}">
        <p14:creationId xmlns:p14="http://schemas.microsoft.com/office/powerpoint/2010/main" val="38902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3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1FF098-7E5D-5997-9CDA-5D666D2339CA}"/>
              </a:ext>
            </a:extLst>
          </p:cNvPr>
          <p:cNvSpPr>
            <a:spLocks noGrp="1"/>
          </p:cNvSpPr>
          <p:nvPr>
            <p:ph type="title"/>
          </p:nvPr>
        </p:nvSpPr>
        <p:spPr>
          <a:xfrm>
            <a:off x="3684619" y="609601"/>
            <a:ext cx="4610097" cy="1351472"/>
          </a:xfrm>
        </p:spPr>
        <p:txBody>
          <a:bodyPr vert="horz" lIns="91440" tIns="45720" rIns="91440" bIns="45720" rtlCol="0" anchor="ctr">
            <a:normAutofit/>
          </a:bodyPr>
          <a:lstStyle/>
          <a:p>
            <a:pPr algn="ctr"/>
            <a:r>
              <a:rPr lang="en-US" sz="3700" b="1" kern="1200" dirty="0">
                <a:solidFill>
                  <a:schemeClr val="tx1">
                    <a:lumMod val="85000"/>
                    <a:lumOff val="15000"/>
                  </a:schemeClr>
                </a:solidFill>
                <a:latin typeface="+mj-lt"/>
                <a:ea typeface="+mj-ea"/>
                <a:cs typeface="+mj-cs"/>
              </a:rPr>
              <a:t>Het </a:t>
            </a:r>
            <a:r>
              <a:rPr lang="en-US" sz="3700" b="1" kern="1200" dirty="0" err="1">
                <a:solidFill>
                  <a:schemeClr val="tx1">
                    <a:lumMod val="85000"/>
                    <a:lumOff val="15000"/>
                  </a:schemeClr>
                </a:solidFill>
                <a:latin typeface="+mj-lt"/>
                <a:ea typeface="+mj-ea"/>
                <a:cs typeface="+mj-cs"/>
              </a:rPr>
              <a:t>skelet</a:t>
            </a:r>
            <a:r>
              <a:rPr lang="en-US" sz="3700" b="1" kern="1200" dirty="0">
                <a:solidFill>
                  <a:schemeClr val="tx1">
                    <a:lumMod val="85000"/>
                    <a:lumOff val="15000"/>
                  </a:schemeClr>
                </a:solidFill>
                <a:latin typeface="+mj-lt"/>
                <a:ea typeface="+mj-ea"/>
                <a:cs typeface="+mj-cs"/>
              </a:rPr>
              <a:t> </a:t>
            </a:r>
            <a:br>
              <a:rPr lang="en-US" sz="3700" b="1" kern="1200" dirty="0">
                <a:solidFill>
                  <a:schemeClr val="tx1">
                    <a:lumMod val="85000"/>
                    <a:lumOff val="15000"/>
                  </a:schemeClr>
                </a:solidFill>
                <a:latin typeface="+mj-lt"/>
                <a:ea typeface="+mj-ea"/>
                <a:cs typeface="+mj-cs"/>
              </a:rPr>
            </a:br>
            <a:r>
              <a:rPr lang="en-US" sz="3700" b="1" kern="1200" dirty="0">
                <a:solidFill>
                  <a:schemeClr val="tx1">
                    <a:lumMod val="85000"/>
                    <a:lumOff val="15000"/>
                  </a:schemeClr>
                </a:solidFill>
                <a:latin typeface="+mj-lt"/>
                <a:ea typeface="+mj-ea"/>
                <a:cs typeface="+mj-cs"/>
              </a:rPr>
              <a:t>(</a:t>
            </a:r>
            <a:r>
              <a:rPr lang="en-US" sz="3700" b="1" kern="1200" dirty="0" err="1">
                <a:solidFill>
                  <a:schemeClr val="tx1">
                    <a:lumMod val="85000"/>
                    <a:lumOff val="15000"/>
                  </a:schemeClr>
                </a:solidFill>
                <a:latin typeface="+mj-lt"/>
                <a:ea typeface="+mj-ea"/>
                <a:cs typeface="+mj-cs"/>
              </a:rPr>
              <a:t>Fissuren</a:t>
            </a:r>
            <a:r>
              <a:rPr lang="en-US" sz="3700" b="1" kern="1200" dirty="0">
                <a:solidFill>
                  <a:schemeClr val="tx1">
                    <a:lumMod val="85000"/>
                    <a:lumOff val="15000"/>
                  </a:schemeClr>
                </a:solidFill>
                <a:latin typeface="+mj-lt"/>
                <a:ea typeface="+mj-ea"/>
                <a:cs typeface="+mj-cs"/>
              </a:rPr>
              <a:t> </a:t>
            </a:r>
            <a:r>
              <a:rPr lang="en-US" sz="3700" b="1" kern="1200" dirty="0" err="1">
                <a:solidFill>
                  <a:schemeClr val="tx1">
                    <a:lumMod val="85000"/>
                    <a:lumOff val="15000"/>
                  </a:schemeClr>
                </a:solidFill>
                <a:latin typeface="+mj-lt"/>
                <a:ea typeface="+mj-ea"/>
                <a:cs typeface="+mj-cs"/>
              </a:rPr>
              <a:t>en</a:t>
            </a:r>
            <a:r>
              <a:rPr lang="en-US" sz="3700" b="1" kern="1200" dirty="0">
                <a:solidFill>
                  <a:schemeClr val="tx1">
                    <a:lumMod val="85000"/>
                    <a:lumOff val="15000"/>
                  </a:schemeClr>
                </a:solidFill>
                <a:latin typeface="+mj-lt"/>
                <a:ea typeface="+mj-ea"/>
                <a:cs typeface="+mj-cs"/>
              </a:rPr>
              <a:t> </a:t>
            </a:r>
            <a:r>
              <a:rPr lang="en-US" sz="3700" b="1" kern="1200" dirty="0" err="1">
                <a:solidFill>
                  <a:schemeClr val="tx1">
                    <a:lumMod val="85000"/>
                    <a:lumOff val="15000"/>
                  </a:schemeClr>
                </a:solidFill>
                <a:latin typeface="+mj-lt"/>
                <a:ea typeface="+mj-ea"/>
                <a:cs typeface="+mj-cs"/>
              </a:rPr>
              <a:t>fracturen</a:t>
            </a:r>
            <a:r>
              <a:rPr lang="en-US" sz="3700" b="1" kern="1200" dirty="0">
                <a:solidFill>
                  <a:schemeClr val="tx1">
                    <a:lumMod val="85000"/>
                    <a:lumOff val="15000"/>
                  </a:schemeClr>
                </a:solidFill>
                <a:latin typeface="+mj-lt"/>
                <a:ea typeface="+mj-ea"/>
                <a:cs typeface="+mj-cs"/>
              </a:rPr>
              <a:t>)</a:t>
            </a:r>
          </a:p>
        </p:txBody>
      </p:sp>
      <p:pic>
        <p:nvPicPr>
          <p:cNvPr id="5" name="Tijdelijke aanduiding voor inhoud 4">
            <a:extLst>
              <a:ext uri="{FF2B5EF4-FFF2-40B4-BE49-F238E27FC236}">
                <a16:creationId xmlns:a16="http://schemas.microsoft.com/office/drawing/2014/main" id="{2D318799-2C6D-1123-6565-9DF9811C8BD7}"/>
              </a:ext>
            </a:extLst>
          </p:cNvPr>
          <p:cNvPicPr>
            <a:picLocks noGrp="1" noChangeAspect="1"/>
          </p:cNvPicPr>
          <p:nvPr>
            <p:ph sz="half" idx="2"/>
          </p:nvPr>
        </p:nvPicPr>
        <p:blipFill rotWithShape="1">
          <a:blip r:embed="rId3"/>
          <a:srcRect l="22048" r="9441" b="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Tijdelijke aanduiding voor inhoud 2">
            <a:extLst>
              <a:ext uri="{FF2B5EF4-FFF2-40B4-BE49-F238E27FC236}">
                <a16:creationId xmlns:a16="http://schemas.microsoft.com/office/drawing/2014/main" id="{2C705FE5-1EFC-8B52-F5AD-0859F9884C64}"/>
              </a:ext>
            </a:extLst>
          </p:cNvPr>
          <p:cNvSpPr>
            <a:spLocks noGrp="1"/>
          </p:cNvSpPr>
          <p:nvPr>
            <p:ph sz="half" idx="1"/>
          </p:nvPr>
        </p:nvSpPr>
        <p:spPr>
          <a:xfrm>
            <a:off x="3611533" y="2147357"/>
            <a:ext cx="5131413" cy="4101042"/>
          </a:xfrm>
        </p:spPr>
        <p:txBody>
          <a:bodyPr vert="horz" lIns="91440" tIns="45720" rIns="91440" bIns="45720" rtlCol="0">
            <a:normAutofit/>
          </a:bodyPr>
          <a:lstStyle/>
          <a:p>
            <a:r>
              <a:rPr lang="en-US" u="sng" dirty="0" err="1">
                <a:solidFill>
                  <a:schemeClr val="tx1">
                    <a:lumMod val="85000"/>
                    <a:lumOff val="15000"/>
                  </a:schemeClr>
                </a:solidFill>
              </a:rPr>
              <a:t>Afwijkingen</a:t>
            </a:r>
            <a:r>
              <a:rPr lang="en-US" u="sng" dirty="0">
                <a:solidFill>
                  <a:schemeClr val="tx1">
                    <a:lumMod val="85000"/>
                    <a:lumOff val="15000"/>
                  </a:schemeClr>
                </a:solidFill>
              </a:rPr>
              <a:t> </a:t>
            </a:r>
            <a:r>
              <a:rPr lang="en-US" u="sng" dirty="0" err="1">
                <a:solidFill>
                  <a:schemeClr val="tx1">
                    <a:lumMod val="85000"/>
                    <a:lumOff val="15000"/>
                  </a:schemeClr>
                </a:solidFill>
              </a:rPr>
              <a:t>algemeen</a:t>
            </a:r>
            <a:r>
              <a:rPr lang="en-US" u="sng" dirty="0">
                <a:solidFill>
                  <a:schemeClr val="tx1">
                    <a:lumMod val="85000"/>
                    <a:lumOff val="15000"/>
                  </a:schemeClr>
                </a:solidFill>
              </a:rPr>
              <a:t>:</a:t>
            </a:r>
          </a:p>
          <a:p>
            <a:pPr lvl="1"/>
            <a:r>
              <a:rPr lang="en-US" sz="2800" dirty="0" err="1">
                <a:solidFill>
                  <a:schemeClr val="tx1">
                    <a:lumMod val="85000"/>
                    <a:lumOff val="15000"/>
                  </a:schemeClr>
                </a:solidFill>
              </a:rPr>
              <a:t>Botbreuken</a:t>
            </a:r>
            <a:endParaRPr lang="en-US" sz="2800" dirty="0">
              <a:solidFill>
                <a:schemeClr val="tx1">
                  <a:lumMod val="85000"/>
                  <a:lumOff val="15000"/>
                </a:schemeClr>
              </a:solidFill>
            </a:endParaRPr>
          </a:p>
          <a:p>
            <a:pPr lvl="1"/>
            <a:r>
              <a:rPr lang="en-US" sz="2800" dirty="0" err="1">
                <a:solidFill>
                  <a:schemeClr val="tx1">
                    <a:lumMod val="85000"/>
                    <a:lumOff val="15000"/>
                  </a:schemeClr>
                </a:solidFill>
              </a:rPr>
              <a:t>Scheuren</a:t>
            </a:r>
            <a:endParaRPr lang="en-US" sz="2800" dirty="0">
              <a:solidFill>
                <a:schemeClr val="tx1">
                  <a:lumMod val="85000"/>
                  <a:lumOff val="15000"/>
                </a:schemeClr>
              </a:solidFill>
            </a:endParaRPr>
          </a:p>
          <a:p>
            <a:pPr lvl="1"/>
            <a:r>
              <a:rPr lang="en-US" sz="2800" dirty="0" err="1">
                <a:solidFill>
                  <a:schemeClr val="tx1">
                    <a:lumMod val="85000"/>
                    <a:lumOff val="15000"/>
                  </a:schemeClr>
                </a:solidFill>
              </a:rPr>
              <a:t>Infecties</a:t>
            </a:r>
            <a:endParaRPr lang="en-US" sz="2800" dirty="0">
              <a:solidFill>
                <a:schemeClr val="tx1">
                  <a:lumMod val="85000"/>
                  <a:lumOff val="15000"/>
                </a:schemeClr>
              </a:solidFill>
            </a:endParaRPr>
          </a:p>
          <a:p>
            <a:pPr lvl="1"/>
            <a:r>
              <a:rPr lang="en-US" sz="2800" dirty="0" err="1">
                <a:solidFill>
                  <a:schemeClr val="tx1">
                    <a:lumMod val="85000"/>
                    <a:lumOff val="15000"/>
                  </a:schemeClr>
                </a:solidFill>
              </a:rPr>
              <a:t>Tumoren</a:t>
            </a:r>
            <a:r>
              <a:rPr lang="en-US" sz="2800" dirty="0">
                <a:solidFill>
                  <a:schemeClr val="tx1">
                    <a:lumMod val="85000"/>
                    <a:lumOff val="15000"/>
                  </a:schemeClr>
                </a:solidFill>
              </a:rPr>
              <a:t> </a:t>
            </a:r>
          </a:p>
          <a:p>
            <a:r>
              <a:rPr lang="en-US" dirty="0" err="1">
                <a:solidFill>
                  <a:schemeClr val="tx1">
                    <a:lumMod val="85000"/>
                    <a:lumOff val="15000"/>
                  </a:schemeClr>
                </a:solidFill>
              </a:rPr>
              <a:t>Fissuren</a:t>
            </a:r>
            <a:r>
              <a:rPr lang="en-US" dirty="0">
                <a:solidFill>
                  <a:schemeClr val="tx1">
                    <a:lumMod val="85000"/>
                    <a:lumOff val="15000"/>
                  </a:schemeClr>
                </a:solidFill>
              </a:rPr>
              <a:t> (</a:t>
            </a:r>
            <a:r>
              <a:rPr lang="en-US" dirty="0" err="1">
                <a:solidFill>
                  <a:schemeClr val="tx1">
                    <a:lumMod val="85000"/>
                    <a:lumOff val="15000"/>
                  </a:schemeClr>
                </a:solidFill>
              </a:rPr>
              <a:t>scheurtjes</a:t>
            </a:r>
            <a:r>
              <a:rPr lang="en-US" dirty="0">
                <a:solidFill>
                  <a:schemeClr val="tx1">
                    <a:lumMod val="85000"/>
                    <a:lumOff val="15000"/>
                  </a:schemeClr>
                </a:solidFill>
              </a:rPr>
              <a:t> in het bot).</a:t>
            </a:r>
          </a:p>
          <a:p>
            <a:r>
              <a:rPr lang="en-US" dirty="0" err="1">
                <a:solidFill>
                  <a:schemeClr val="tx1">
                    <a:lumMod val="85000"/>
                    <a:lumOff val="15000"/>
                  </a:schemeClr>
                </a:solidFill>
              </a:rPr>
              <a:t>Fracturen</a:t>
            </a:r>
            <a:r>
              <a:rPr lang="en-US" dirty="0">
                <a:solidFill>
                  <a:schemeClr val="tx1">
                    <a:lumMod val="85000"/>
                    <a:lumOff val="15000"/>
                  </a:schemeClr>
                </a:solidFill>
              </a:rPr>
              <a:t> (</a:t>
            </a:r>
            <a:r>
              <a:rPr lang="en-US" dirty="0" err="1">
                <a:solidFill>
                  <a:schemeClr val="tx1">
                    <a:lumMod val="85000"/>
                    <a:lumOff val="15000"/>
                  </a:schemeClr>
                </a:solidFill>
              </a:rPr>
              <a:t>botbreuken</a:t>
            </a:r>
            <a:r>
              <a:rPr lang="en-US" dirty="0">
                <a:solidFill>
                  <a:schemeClr val="tx1">
                    <a:lumMod val="85000"/>
                    <a:lumOff val="15000"/>
                  </a:schemeClr>
                </a:solidFill>
              </a:rPr>
              <a:t>).</a:t>
            </a:r>
          </a:p>
        </p:txBody>
      </p:sp>
      <p:pic>
        <p:nvPicPr>
          <p:cNvPr id="1028" name="Picture 4" descr="Orthopedie, Fractuurchirurgie, Gewrichtschirurgie | Dierenkliniek Putten">
            <a:extLst>
              <a:ext uri="{FF2B5EF4-FFF2-40B4-BE49-F238E27FC236}">
                <a16:creationId xmlns:a16="http://schemas.microsoft.com/office/drawing/2014/main" id="{75583ABB-5180-C676-FC65-168CE21F92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94" r="16679"/>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21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74" name="Rectangle 2073">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Algemeen - Dierenkliniek 't Ossehoofd">
            <a:extLst>
              <a:ext uri="{FF2B5EF4-FFF2-40B4-BE49-F238E27FC236}">
                <a16:creationId xmlns:a16="http://schemas.microsoft.com/office/drawing/2014/main" id="{E0FE7FB4-07C3-155E-5597-CB8B30B6794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902" t="2" r="44712"/>
          <a:stretch/>
        </p:blipFill>
        <p:spPr bwMode="auto">
          <a:xfrm>
            <a:off x="20" y="10"/>
            <a:ext cx="2970445" cy="3383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SCHE BEELDVORMING BIJ DE DIAGNOSESTELLING VAN FRACTUREN BIJ KONIJNEN">
            <a:extLst>
              <a:ext uri="{FF2B5EF4-FFF2-40B4-BE49-F238E27FC236}">
                <a16:creationId xmlns:a16="http://schemas.microsoft.com/office/drawing/2014/main" id="{AAA19B5B-F3C4-3AD1-18CA-91F84D70FC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914"/>
          <a:stretch/>
        </p:blipFill>
        <p:spPr bwMode="auto">
          <a:xfrm>
            <a:off x="3072956" y="10"/>
            <a:ext cx="2970465" cy="33832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en gebroken poot bij mijn hond - het verhaal van Ivy">
            <a:extLst>
              <a:ext uri="{FF2B5EF4-FFF2-40B4-BE49-F238E27FC236}">
                <a16:creationId xmlns:a16="http://schemas.microsoft.com/office/drawing/2014/main" id="{01E955A0-49DB-C7A2-C920-394662DEEA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51" r="5645" b="-2"/>
          <a:stretch/>
        </p:blipFill>
        <p:spPr bwMode="auto">
          <a:xfrm>
            <a:off x="6145909"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et verband">
            <a:extLst>
              <a:ext uri="{FF2B5EF4-FFF2-40B4-BE49-F238E27FC236}">
                <a16:creationId xmlns:a16="http://schemas.microsoft.com/office/drawing/2014/main" id="{BEFB3957-A654-ED00-695F-2C284F9E6E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5" r="-2" b="4812"/>
          <a:stretch/>
        </p:blipFill>
        <p:spPr bwMode="auto">
          <a:xfrm>
            <a:off x="9220200"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tbreuken (fracturen) bij de hond en de kat - Dierenartsenpraktijk Argos  Hombeek (Mechelen)">
            <a:extLst>
              <a:ext uri="{FF2B5EF4-FFF2-40B4-BE49-F238E27FC236}">
                <a16:creationId xmlns:a16="http://schemas.microsoft.com/office/drawing/2014/main" id="{0000B93F-1CFA-2A20-24DF-B715A3F7FE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776" r="-1" b="14592"/>
          <a:stretch/>
        </p:blipFill>
        <p:spPr bwMode="auto">
          <a:xfrm>
            <a:off x="-1018" y="3474720"/>
            <a:ext cx="6044438" cy="3383280"/>
          </a:xfrm>
          <a:prstGeom prst="rect">
            <a:avLst/>
          </a:prstGeom>
          <a:noFill/>
          <a:extLst>
            <a:ext uri="{909E8E84-426E-40DD-AFC4-6F175D3DCCD1}">
              <a14:hiddenFill xmlns:a14="http://schemas.microsoft.com/office/drawing/2010/main">
                <a:solidFill>
                  <a:srgbClr val="FFFFFF"/>
                </a:solidFill>
              </a14:hiddenFill>
            </a:ext>
          </a:extLst>
        </p:spPr>
      </p:pic>
      <p:sp>
        <p:nvSpPr>
          <p:cNvPr id="2076" name="Rectangle 2075">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6F4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5651978-CE08-3D01-9F54-E408AD1FE413}"/>
              </a:ext>
            </a:extLst>
          </p:cNvPr>
          <p:cNvSpPr>
            <a:spLocks noGrp="1"/>
          </p:cNvSpPr>
          <p:nvPr>
            <p:ph type="title"/>
          </p:nvPr>
        </p:nvSpPr>
        <p:spPr>
          <a:xfrm>
            <a:off x="6520835" y="3509177"/>
            <a:ext cx="5193748" cy="637124"/>
          </a:xfrm>
        </p:spPr>
        <p:txBody>
          <a:bodyPr vert="horz" lIns="91440" tIns="45720" rIns="91440" bIns="45720" rtlCol="0" anchor="ctr">
            <a:normAutofit/>
          </a:bodyPr>
          <a:lstStyle/>
          <a:p>
            <a:r>
              <a:rPr lang="en-US" sz="3200" b="1" kern="1200" dirty="0" err="1">
                <a:solidFill>
                  <a:srgbClr val="FFFFFF"/>
                </a:solidFill>
                <a:latin typeface="+mj-lt"/>
                <a:ea typeface="+mj-ea"/>
                <a:cs typeface="+mj-cs"/>
              </a:rPr>
              <a:t>Fracturen</a:t>
            </a:r>
            <a:endParaRPr lang="en-US" sz="3200" b="1" kern="1200" dirty="0">
              <a:solidFill>
                <a:srgbClr val="FFFFFF"/>
              </a:solidFill>
              <a:latin typeface="+mj-lt"/>
              <a:ea typeface="+mj-ea"/>
              <a:cs typeface="+mj-cs"/>
            </a:endParaRPr>
          </a:p>
        </p:txBody>
      </p:sp>
      <p:sp>
        <p:nvSpPr>
          <p:cNvPr id="3" name="Tijdelijke aanduiding voor inhoud 2">
            <a:extLst>
              <a:ext uri="{FF2B5EF4-FFF2-40B4-BE49-F238E27FC236}">
                <a16:creationId xmlns:a16="http://schemas.microsoft.com/office/drawing/2014/main" id="{BE744504-AC57-DD02-E9B0-1D5ECD94889D}"/>
              </a:ext>
            </a:extLst>
          </p:cNvPr>
          <p:cNvSpPr>
            <a:spLocks noGrp="1"/>
          </p:cNvSpPr>
          <p:nvPr>
            <p:ph sz="half" idx="1"/>
          </p:nvPr>
        </p:nvSpPr>
        <p:spPr>
          <a:xfrm>
            <a:off x="6479648" y="4237744"/>
            <a:ext cx="5366610" cy="2467856"/>
          </a:xfrm>
        </p:spPr>
        <p:txBody>
          <a:bodyPr vert="horz" lIns="91440" tIns="45720" rIns="91440" bIns="45720" rtlCol="0">
            <a:normAutofit lnSpcReduction="10000"/>
          </a:bodyPr>
          <a:lstStyle/>
          <a:p>
            <a:r>
              <a:rPr lang="en-US" sz="2400" dirty="0" err="1">
                <a:solidFill>
                  <a:srgbClr val="FFFFFF"/>
                </a:solidFill>
              </a:rPr>
              <a:t>Enkelvoudig</a:t>
            </a:r>
            <a:r>
              <a:rPr lang="en-US" sz="2400" dirty="0">
                <a:solidFill>
                  <a:srgbClr val="FFFFFF"/>
                </a:solidFill>
              </a:rPr>
              <a:t> (</a:t>
            </a:r>
            <a:r>
              <a:rPr lang="en-US" sz="2400" dirty="0" err="1">
                <a:solidFill>
                  <a:srgbClr val="FFFFFF"/>
                </a:solidFill>
              </a:rPr>
              <a:t>één</a:t>
            </a:r>
            <a:r>
              <a:rPr lang="en-US" sz="2400" dirty="0">
                <a:solidFill>
                  <a:srgbClr val="FFFFFF"/>
                </a:solidFill>
              </a:rPr>
              <a:t> </a:t>
            </a:r>
            <a:r>
              <a:rPr lang="en-US" sz="2400" dirty="0" err="1">
                <a:solidFill>
                  <a:srgbClr val="FFFFFF"/>
                </a:solidFill>
              </a:rPr>
              <a:t>breuk</a:t>
            </a:r>
            <a:r>
              <a:rPr lang="en-US" sz="2400" dirty="0">
                <a:solidFill>
                  <a:srgbClr val="FFFFFF"/>
                </a:solidFill>
              </a:rPr>
              <a:t>).</a:t>
            </a:r>
          </a:p>
          <a:p>
            <a:r>
              <a:rPr lang="en-US" sz="2400" dirty="0" err="1">
                <a:solidFill>
                  <a:srgbClr val="FFFFFF"/>
                </a:solidFill>
              </a:rPr>
              <a:t>Meervoudig</a:t>
            </a:r>
            <a:r>
              <a:rPr lang="en-US" sz="2400" dirty="0">
                <a:solidFill>
                  <a:srgbClr val="FFFFFF"/>
                </a:solidFill>
              </a:rPr>
              <a:t> (Meer </a:t>
            </a:r>
            <a:r>
              <a:rPr lang="en-US" sz="2400" dirty="0" err="1">
                <a:solidFill>
                  <a:srgbClr val="FFFFFF"/>
                </a:solidFill>
              </a:rPr>
              <a:t>breuken</a:t>
            </a:r>
            <a:r>
              <a:rPr lang="en-US" sz="2400" dirty="0">
                <a:solidFill>
                  <a:srgbClr val="FFFFFF"/>
                </a:solidFill>
              </a:rPr>
              <a:t>).</a:t>
            </a:r>
          </a:p>
          <a:p>
            <a:r>
              <a:rPr lang="en-US" sz="2400" dirty="0" err="1">
                <a:solidFill>
                  <a:srgbClr val="FFFFFF"/>
                </a:solidFill>
              </a:rPr>
              <a:t>Commutatief</a:t>
            </a:r>
            <a:r>
              <a:rPr lang="en-US" sz="2400" dirty="0">
                <a:solidFill>
                  <a:srgbClr val="FFFFFF"/>
                </a:solidFill>
              </a:rPr>
              <a:t> (</a:t>
            </a:r>
            <a:r>
              <a:rPr lang="en-US" sz="2400" dirty="0" err="1">
                <a:solidFill>
                  <a:srgbClr val="FFFFFF"/>
                </a:solidFill>
              </a:rPr>
              <a:t>Verbrijzeld</a:t>
            </a:r>
            <a:r>
              <a:rPr lang="en-US" sz="2400" dirty="0">
                <a:solidFill>
                  <a:srgbClr val="FFFFFF"/>
                </a:solidFill>
              </a:rPr>
              <a:t>).</a:t>
            </a:r>
          </a:p>
          <a:p>
            <a:r>
              <a:rPr lang="en-US" sz="2400" dirty="0" err="1">
                <a:solidFill>
                  <a:srgbClr val="FFFFFF"/>
                </a:solidFill>
              </a:rPr>
              <a:t>Gesloten</a:t>
            </a:r>
            <a:r>
              <a:rPr lang="en-US" sz="2400" dirty="0">
                <a:solidFill>
                  <a:srgbClr val="FFFFFF"/>
                </a:solidFill>
              </a:rPr>
              <a:t> (</a:t>
            </a:r>
            <a:r>
              <a:rPr lang="en-US" sz="2400" dirty="0" err="1">
                <a:solidFill>
                  <a:srgbClr val="FFFFFF"/>
                </a:solidFill>
              </a:rPr>
              <a:t>geen</a:t>
            </a:r>
            <a:r>
              <a:rPr lang="en-US" sz="2400" dirty="0">
                <a:solidFill>
                  <a:srgbClr val="FFFFFF"/>
                </a:solidFill>
              </a:rPr>
              <a:t> </a:t>
            </a:r>
            <a:r>
              <a:rPr lang="en-US" sz="2400" dirty="0" err="1">
                <a:solidFill>
                  <a:srgbClr val="FFFFFF"/>
                </a:solidFill>
              </a:rPr>
              <a:t>wonden</a:t>
            </a:r>
            <a:r>
              <a:rPr lang="en-US" sz="2400" dirty="0">
                <a:solidFill>
                  <a:srgbClr val="FFFFFF"/>
                </a:solidFill>
              </a:rPr>
              <a:t> </a:t>
            </a:r>
            <a:r>
              <a:rPr lang="en-US" sz="2400" dirty="0" err="1">
                <a:solidFill>
                  <a:srgbClr val="FFFFFF"/>
                </a:solidFill>
              </a:rPr>
              <a:t>zichtbaar</a:t>
            </a:r>
            <a:r>
              <a:rPr lang="en-US" sz="2400" dirty="0">
                <a:solidFill>
                  <a:srgbClr val="FFFFFF"/>
                </a:solidFill>
              </a:rPr>
              <a:t>).</a:t>
            </a:r>
          </a:p>
          <a:p>
            <a:r>
              <a:rPr lang="en-US" sz="2400" dirty="0">
                <a:solidFill>
                  <a:srgbClr val="FFFFFF"/>
                </a:solidFill>
              </a:rPr>
              <a:t>Open (met open </a:t>
            </a:r>
            <a:r>
              <a:rPr lang="en-US" sz="2400" dirty="0" err="1">
                <a:solidFill>
                  <a:srgbClr val="FFFFFF"/>
                </a:solidFill>
              </a:rPr>
              <a:t>wond</a:t>
            </a:r>
            <a:r>
              <a:rPr lang="en-US" sz="2400" dirty="0">
                <a:solidFill>
                  <a:srgbClr val="FFFFFF"/>
                </a:solidFill>
              </a:rPr>
              <a:t>; </a:t>
            </a:r>
            <a:r>
              <a:rPr lang="en-US" sz="2400" dirty="0" err="1">
                <a:solidFill>
                  <a:srgbClr val="FFFFFF"/>
                </a:solidFill>
              </a:rPr>
              <a:t>uitstekend</a:t>
            </a:r>
            <a:r>
              <a:rPr lang="en-US" sz="2400" dirty="0">
                <a:solidFill>
                  <a:srgbClr val="FFFFFF"/>
                </a:solidFill>
              </a:rPr>
              <a:t> bot).</a:t>
            </a:r>
          </a:p>
          <a:p>
            <a:pPr lvl="1"/>
            <a:r>
              <a:rPr lang="en-US" dirty="0" err="1">
                <a:solidFill>
                  <a:srgbClr val="FFFFFF"/>
                </a:solidFill>
              </a:rPr>
              <a:t>Snelle</a:t>
            </a:r>
            <a:r>
              <a:rPr lang="en-US" dirty="0">
                <a:solidFill>
                  <a:srgbClr val="FFFFFF"/>
                </a:solidFill>
              </a:rPr>
              <a:t> </a:t>
            </a:r>
            <a:r>
              <a:rPr lang="en-US" dirty="0" err="1">
                <a:solidFill>
                  <a:srgbClr val="FFFFFF"/>
                </a:solidFill>
              </a:rPr>
              <a:t>behandeling</a:t>
            </a:r>
            <a:r>
              <a:rPr lang="en-US" dirty="0">
                <a:solidFill>
                  <a:srgbClr val="FFFFFF"/>
                </a:solidFill>
              </a:rPr>
              <a:t> </a:t>
            </a:r>
            <a:r>
              <a:rPr lang="en-US" dirty="0" err="1">
                <a:solidFill>
                  <a:srgbClr val="FFFFFF"/>
                </a:solidFill>
              </a:rPr>
              <a:t>i.v.m</a:t>
            </a:r>
            <a:r>
              <a:rPr lang="en-US" dirty="0">
                <a:solidFill>
                  <a:srgbClr val="FFFFFF"/>
                </a:solidFill>
              </a:rPr>
              <a:t>. </a:t>
            </a:r>
            <a:r>
              <a:rPr lang="en-US" dirty="0" err="1">
                <a:solidFill>
                  <a:srgbClr val="FFFFFF"/>
                </a:solidFill>
              </a:rPr>
              <a:t>infecties</a:t>
            </a:r>
            <a:r>
              <a:rPr lang="en-US" dirty="0">
                <a:solidFill>
                  <a:srgbClr val="FFFFFF"/>
                </a:solidFill>
              </a:rPr>
              <a:t>.</a:t>
            </a:r>
          </a:p>
        </p:txBody>
      </p:sp>
    </p:spTree>
    <p:extLst>
      <p:ext uri="{BB962C8B-B14F-4D97-AF65-F5344CB8AC3E}">
        <p14:creationId xmlns:p14="http://schemas.microsoft.com/office/powerpoint/2010/main" val="533831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5" name="Rectangle 311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norm hematoom bij een paard | DE MAALDERIJ">
            <a:extLst>
              <a:ext uri="{FF2B5EF4-FFF2-40B4-BE49-F238E27FC236}">
                <a16:creationId xmlns:a16="http://schemas.microsoft.com/office/drawing/2014/main" id="{419F76D7-321A-60FD-ABAB-7408266231C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585" b="22651"/>
          <a:stretch/>
        </p:blipFill>
        <p:spPr bwMode="auto">
          <a:xfrm>
            <a:off x="1752600" y="1844675"/>
            <a:ext cx="5245100" cy="4449763"/>
          </a:xfrm>
          <a:prstGeom prst="rect">
            <a:avLst/>
          </a:prstGeom>
          <a:extLst>
            <a:ext uri="{909E8E84-426E-40DD-AFC4-6F175D3DCCD1}">
              <a14:hiddenFill xmlns:a14="http://schemas.microsoft.com/office/drawing/2010/main">
                <a:solidFill>
                  <a:srgbClr val="FFFFFF"/>
                </a:solidFill>
              </a14:hiddenFill>
            </a:ext>
          </a:extLst>
        </p:spPr>
      </p:pic>
      <p:pic>
        <p:nvPicPr>
          <p:cNvPr id="4" name="Tijdelijke aanduiding voor inhoud 3" descr="Afbeelding met tekst, schermopname, Lettertype, menu&#10;&#10;Automatisch gegenereerde beschrijving">
            <a:extLst>
              <a:ext uri="{FF2B5EF4-FFF2-40B4-BE49-F238E27FC236}">
                <a16:creationId xmlns:a16="http://schemas.microsoft.com/office/drawing/2014/main" id="{92A37765-1CB5-8F2B-6021-C7BE25E60B06}"/>
              </a:ext>
            </a:extLst>
          </p:cNvPr>
          <p:cNvPicPr>
            <a:picLocks noGrp="1" noChangeAspect="1"/>
          </p:cNvPicPr>
          <p:nvPr>
            <p:ph sz="half" idx="1"/>
          </p:nvPr>
        </p:nvPicPr>
        <p:blipFill>
          <a:blip r:embed="rId3"/>
          <a:stretch>
            <a:fillRect/>
          </a:stretch>
        </p:blipFill>
        <p:spPr>
          <a:xfrm>
            <a:off x="7054850" y="1844675"/>
            <a:ext cx="3379788" cy="4449763"/>
          </a:xfrm>
          <a:prstGeom prst="rect">
            <a:avLst/>
          </a:prstGeom>
        </p:spPr>
      </p:pic>
      <p:sp>
        <p:nvSpPr>
          <p:cNvPr id="2" name="Titel 1">
            <a:extLst>
              <a:ext uri="{FF2B5EF4-FFF2-40B4-BE49-F238E27FC236}">
                <a16:creationId xmlns:a16="http://schemas.microsoft.com/office/drawing/2014/main" id="{01DA7633-49EA-FEA4-8EE9-044EC4FDD9B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b="1" kern="1200">
                <a:solidFill>
                  <a:schemeClr val="tx1"/>
                </a:solidFill>
                <a:latin typeface="+mj-lt"/>
                <a:ea typeface="+mj-ea"/>
                <a:cs typeface="+mj-cs"/>
              </a:rPr>
              <a:t>Herstel van breuken</a:t>
            </a:r>
          </a:p>
        </p:txBody>
      </p:sp>
    </p:spTree>
    <p:extLst>
      <p:ext uri="{BB962C8B-B14F-4D97-AF65-F5344CB8AC3E}">
        <p14:creationId xmlns:p14="http://schemas.microsoft.com/office/powerpoint/2010/main" val="297826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0FCBE9-B0E4-A4CA-8F51-D3607FB3DB00}"/>
              </a:ext>
            </a:extLst>
          </p:cNvPr>
          <p:cNvSpPr>
            <a:spLocks noGrp="1"/>
          </p:cNvSpPr>
          <p:nvPr>
            <p:ph type="title"/>
          </p:nvPr>
        </p:nvSpPr>
        <p:spPr>
          <a:xfrm>
            <a:off x="838200" y="668377"/>
            <a:ext cx="10515600" cy="1325563"/>
          </a:xfrm>
        </p:spPr>
        <p:txBody>
          <a:bodyPr>
            <a:normAutofit/>
          </a:bodyPr>
          <a:lstStyle/>
          <a:p>
            <a:r>
              <a:rPr lang="nl-NL" b="1" dirty="0"/>
              <a:t>Infecties</a:t>
            </a:r>
          </a:p>
        </p:txBody>
      </p:sp>
      <p:sp>
        <p:nvSpPr>
          <p:cNvPr id="3" name="Tijdelijke aanduiding voor inhoud 2">
            <a:extLst>
              <a:ext uri="{FF2B5EF4-FFF2-40B4-BE49-F238E27FC236}">
                <a16:creationId xmlns:a16="http://schemas.microsoft.com/office/drawing/2014/main" id="{13B30ED3-8DF0-F439-5C90-DCCF849AF41B}"/>
              </a:ext>
            </a:extLst>
          </p:cNvPr>
          <p:cNvSpPr>
            <a:spLocks noGrp="1"/>
          </p:cNvSpPr>
          <p:nvPr>
            <p:ph sz="half" idx="1"/>
          </p:nvPr>
        </p:nvSpPr>
        <p:spPr>
          <a:xfrm>
            <a:off x="838200" y="2177456"/>
            <a:ext cx="5097780" cy="3795748"/>
          </a:xfrm>
        </p:spPr>
        <p:txBody>
          <a:bodyPr>
            <a:normAutofit/>
          </a:bodyPr>
          <a:lstStyle/>
          <a:p>
            <a:r>
              <a:rPr lang="nl-NL" sz="2400"/>
              <a:t>Trauma (open fractuur).</a:t>
            </a:r>
          </a:p>
          <a:p>
            <a:r>
              <a:rPr lang="nl-NL" sz="2400"/>
              <a:t>Bacteriën in het bloed (hechten aan bot en gewrichten).</a:t>
            </a:r>
          </a:p>
          <a:p>
            <a:r>
              <a:rPr lang="nl-NL" sz="2400"/>
              <a:t>Operatieve behandeling.</a:t>
            </a:r>
          </a:p>
          <a:p>
            <a:r>
              <a:rPr lang="nl-NL" sz="2400"/>
              <a:t>Kleine wonden.</a:t>
            </a:r>
          </a:p>
        </p:txBody>
      </p:sp>
      <p:sp>
        <p:nvSpPr>
          <p:cNvPr id="4" name="Tijdelijke aanduiding voor inhoud 3">
            <a:extLst>
              <a:ext uri="{FF2B5EF4-FFF2-40B4-BE49-F238E27FC236}">
                <a16:creationId xmlns:a16="http://schemas.microsoft.com/office/drawing/2014/main" id="{AA1D28C6-E7DA-B6F1-55C5-4D7A195B3AA3}"/>
              </a:ext>
            </a:extLst>
          </p:cNvPr>
          <p:cNvSpPr>
            <a:spLocks noGrp="1"/>
          </p:cNvSpPr>
          <p:nvPr>
            <p:ph sz="half" idx="2"/>
          </p:nvPr>
        </p:nvSpPr>
        <p:spPr>
          <a:xfrm>
            <a:off x="6256020" y="2177456"/>
            <a:ext cx="5097780" cy="3795748"/>
          </a:xfrm>
        </p:spPr>
        <p:txBody>
          <a:bodyPr>
            <a:normAutofit/>
          </a:bodyPr>
          <a:lstStyle/>
          <a:p>
            <a:r>
              <a:rPr lang="nl-NL" sz="2400" u="sng"/>
              <a:t>Symptomen:</a:t>
            </a:r>
          </a:p>
          <a:p>
            <a:pPr lvl="1"/>
            <a:r>
              <a:rPr lang="nl-NL" dirty="0"/>
              <a:t>Koorts</a:t>
            </a:r>
          </a:p>
          <a:p>
            <a:pPr lvl="1"/>
            <a:r>
              <a:rPr lang="nl-NL" dirty="0"/>
              <a:t>Kreupelheid</a:t>
            </a:r>
          </a:p>
          <a:p>
            <a:pPr lvl="1"/>
            <a:r>
              <a:rPr lang="nl-NL" dirty="0"/>
              <a:t>Algemeen beeld van ziekte</a:t>
            </a:r>
          </a:p>
          <a:p>
            <a:pPr lvl="1"/>
            <a:r>
              <a:rPr lang="nl-NL" dirty="0"/>
              <a:t>Ontstoken wonden</a:t>
            </a:r>
          </a:p>
          <a:p>
            <a:pPr lvl="1"/>
            <a:endParaRPr lang="nl-NL" dirty="0"/>
          </a:p>
          <a:p>
            <a:r>
              <a:rPr lang="nl-NL" sz="2400"/>
              <a:t>Antibiotica, pijnstillers en ontstekingsremmers.</a:t>
            </a:r>
          </a:p>
          <a:p>
            <a:r>
              <a:rPr lang="nl-NL" sz="2400"/>
              <a:t>Operatief (bot)weefsel verwijderen.</a:t>
            </a:r>
          </a:p>
        </p:txBody>
      </p:sp>
    </p:spTree>
    <p:extLst>
      <p:ext uri="{BB962C8B-B14F-4D97-AF65-F5344CB8AC3E}">
        <p14:creationId xmlns:p14="http://schemas.microsoft.com/office/powerpoint/2010/main" val="125258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0" name="Rectangle 4119">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5D6F37-D398-42A3-3AEA-76E13C3D6E41}"/>
              </a:ext>
            </a:extLst>
          </p:cNvPr>
          <p:cNvSpPr>
            <a:spLocks noGrp="1"/>
          </p:cNvSpPr>
          <p:nvPr>
            <p:ph type="title"/>
          </p:nvPr>
        </p:nvSpPr>
        <p:spPr>
          <a:xfrm>
            <a:off x="429768" y="411480"/>
            <a:ext cx="11131298" cy="1106424"/>
          </a:xfrm>
        </p:spPr>
        <p:txBody>
          <a:bodyPr vert="horz" lIns="91440" tIns="45720" rIns="91440" bIns="45720" rtlCol="0" anchor="ctr">
            <a:normAutofit/>
          </a:bodyPr>
          <a:lstStyle/>
          <a:p>
            <a:r>
              <a:rPr lang="en-US" sz="3600" b="1" kern="1200" dirty="0" err="1">
                <a:solidFill>
                  <a:schemeClr val="tx1"/>
                </a:solidFill>
                <a:latin typeface="+mj-lt"/>
                <a:ea typeface="+mj-ea"/>
                <a:cs typeface="+mj-cs"/>
              </a:rPr>
              <a:t>Tumoren</a:t>
            </a:r>
            <a:endParaRPr lang="en-US" sz="3600" b="1" kern="1200" dirty="0">
              <a:solidFill>
                <a:schemeClr val="tx1"/>
              </a:solidFill>
              <a:latin typeface="+mj-lt"/>
              <a:ea typeface="+mj-ea"/>
              <a:cs typeface="+mj-cs"/>
            </a:endParaRPr>
          </a:p>
        </p:txBody>
      </p:sp>
      <p:sp>
        <p:nvSpPr>
          <p:cNvPr id="4122" name="Rectangle 4121">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Hartverscheurende foto's van met tumoren bedekt hert gaan wereld over |  Buitenland | AD.nl">
            <a:extLst>
              <a:ext uri="{FF2B5EF4-FFF2-40B4-BE49-F238E27FC236}">
                <a16:creationId xmlns:a16="http://schemas.microsoft.com/office/drawing/2014/main" id="{89B76302-EC84-4DCA-ACF1-755B88B2900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5183" r="24320"/>
          <a:stretch/>
        </p:blipFill>
        <p:spPr bwMode="auto">
          <a:xfrm>
            <a:off x="429767" y="1721922"/>
            <a:ext cx="3419856" cy="4520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artverscheurende foto's van met tumoren bedekt hert gaan wereld over |  Buitenland | AD.nl">
            <a:extLst>
              <a:ext uri="{FF2B5EF4-FFF2-40B4-BE49-F238E27FC236}">
                <a16:creationId xmlns:a16="http://schemas.microsoft.com/office/drawing/2014/main" id="{D4D7B597-D4AF-650C-2012-4520A38946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56" r="25736"/>
          <a:stretch/>
        </p:blipFill>
        <p:spPr bwMode="auto">
          <a:xfrm>
            <a:off x="4226837" y="1721922"/>
            <a:ext cx="3420596" cy="452056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124" name="Rectangle 4123">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6B0A0EDA-12A1-1A11-9954-5969E62017F7}"/>
              </a:ext>
            </a:extLst>
          </p:cNvPr>
          <p:cNvSpPr>
            <a:spLocks noGrp="1"/>
          </p:cNvSpPr>
          <p:nvPr>
            <p:ph sz="half" idx="2"/>
          </p:nvPr>
        </p:nvSpPr>
        <p:spPr>
          <a:xfrm>
            <a:off x="8309348" y="2020824"/>
            <a:ext cx="2956060" cy="3959352"/>
          </a:xfrm>
        </p:spPr>
        <p:txBody>
          <a:bodyPr vert="horz" lIns="91440" tIns="45720" rIns="91440" bIns="45720" rtlCol="0" anchor="ctr">
            <a:normAutofit/>
          </a:bodyPr>
          <a:lstStyle/>
          <a:p>
            <a:r>
              <a:rPr lang="en-US" sz="1800" dirty="0"/>
              <a:t>3 </a:t>
            </a:r>
            <a:r>
              <a:rPr lang="en-US" sz="1800" dirty="0" err="1"/>
              <a:t>soorten</a:t>
            </a:r>
            <a:r>
              <a:rPr lang="en-US" sz="1800" dirty="0"/>
              <a:t> </a:t>
            </a:r>
            <a:r>
              <a:rPr lang="en-US" sz="1800" dirty="0" err="1"/>
              <a:t>Kwaadaardig</a:t>
            </a:r>
            <a:r>
              <a:rPr lang="en-US" sz="1800" dirty="0"/>
              <a:t>:</a:t>
            </a:r>
          </a:p>
          <a:p>
            <a:pPr lvl="1"/>
            <a:r>
              <a:rPr lang="en-US" sz="1800" dirty="0" err="1"/>
              <a:t>Botcellen</a:t>
            </a:r>
            <a:r>
              <a:rPr lang="en-US" sz="1800" dirty="0"/>
              <a:t> (</a:t>
            </a:r>
            <a:r>
              <a:rPr lang="en-US" sz="1800" dirty="0" err="1"/>
              <a:t>Osteosarcoom</a:t>
            </a:r>
            <a:r>
              <a:rPr lang="en-US" sz="1800" dirty="0"/>
              <a:t>)</a:t>
            </a:r>
          </a:p>
          <a:p>
            <a:pPr lvl="1"/>
            <a:r>
              <a:rPr lang="en-US" sz="1800" dirty="0" err="1"/>
              <a:t>Kraakbeencellen</a:t>
            </a:r>
            <a:r>
              <a:rPr lang="en-US" sz="1800" dirty="0"/>
              <a:t> (</a:t>
            </a:r>
            <a:r>
              <a:rPr lang="en-US" sz="1800" dirty="0" err="1"/>
              <a:t>Chondrosarcoom</a:t>
            </a:r>
            <a:r>
              <a:rPr lang="en-US" sz="1800" dirty="0"/>
              <a:t>)</a:t>
            </a:r>
          </a:p>
          <a:p>
            <a:pPr lvl="1"/>
            <a:r>
              <a:rPr lang="en-US" sz="1800" dirty="0" err="1"/>
              <a:t>Bloedvatcellen</a:t>
            </a:r>
            <a:r>
              <a:rPr lang="en-US" sz="1800" dirty="0"/>
              <a:t> (</a:t>
            </a:r>
            <a:r>
              <a:rPr lang="en-US" sz="1800" dirty="0" err="1"/>
              <a:t>Hemangiosacroom</a:t>
            </a:r>
            <a:r>
              <a:rPr lang="en-US" sz="1800" dirty="0"/>
              <a:t>)</a:t>
            </a:r>
          </a:p>
          <a:p>
            <a:pPr lvl="1"/>
            <a:endParaRPr lang="en-US" sz="1800" dirty="0"/>
          </a:p>
          <a:p>
            <a:r>
              <a:rPr lang="en-US" sz="1800" dirty="0" err="1"/>
              <a:t>Dikwordend</a:t>
            </a:r>
            <a:r>
              <a:rPr lang="en-US" sz="1800" dirty="0"/>
              <a:t> bot, wat </a:t>
            </a:r>
            <a:r>
              <a:rPr lang="en-US" sz="1800" dirty="0" err="1"/>
              <a:t>niet</a:t>
            </a:r>
            <a:r>
              <a:rPr lang="en-US" sz="1800" dirty="0"/>
              <a:t> </a:t>
            </a:r>
            <a:r>
              <a:rPr lang="en-US" sz="1800" dirty="0" err="1"/>
              <a:t>belast</a:t>
            </a:r>
            <a:r>
              <a:rPr lang="en-US" sz="1800" dirty="0"/>
              <a:t> </a:t>
            </a:r>
            <a:r>
              <a:rPr lang="en-US" sz="1800" dirty="0" err="1"/>
              <a:t>kan</a:t>
            </a:r>
            <a:r>
              <a:rPr lang="en-US" sz="1800" dirty="0"/>
              <a:t> </a:t>
            </a:r>
            <a:r>
              <a:rPr lang="en-US" sz="1800" dirty="0" err="1"/>
              <a:t>worden</a:t>
            </a:r>
            <a:r>
              <a:rPr lang="en-US" sz="1800" dirty="0"/>
              <a:t>.</a:t>
            </a:r>
          </a:p>
          <a:p>
            <a:r>
              <a:rPr lang="en-US" sz="1800" dirty="0" err="1"/>
              <a:t>Uitgezaaid</a:t>
            </a:r>
            <a:r>
              <a:rPr lang="en-US" sz="1800" dirty="0"/>
              <a:t>? </a:t>
            </a:r>
            <a:r>
              <a:rPr lang="en-US" sz="1800" dirty="0" err="1"/>
              <a:t>Metastase</a:t>
            </a:r>
            <a:r>
              <a:rPr lang="en-US" sz="1800" dirty="0"/>
              <a:t> ( </a:t>
            </a:r>
            <a:r>
              <a:rPr lang="en-US" sz="1800" dirty="0" err="1"/>
              <a:t>vaak</a:t>
            </a:r>
            <a:r>
              <a:rPr lang="en-US" sz="1800" dirty="0"/>
              <a:t> </a:t>
            </a:r>
            <a:r>
              <a:rPr lang="en-US" sz="1800" dirty="0" err="1"/>
              <a:t>longen</a:t>
            </a:r>
            <a:r>
              <a:rPr lang="en-US" sz="1800" dirty="0"/>
              <a:t>).</a:t>
            </a:r>
          </a:p>
        </p:txBody>
      </p:sp>
    </p:spTree>
    <p:extLst>
      <p:ext uri="{BB962C8B-B14F-4D97-AF65-F5344CB8AC3E}">
        <p14:creationId xmlns:p14="http://schemas.microsoft.com/office/powerpoint/2010/main" val="20360620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351</Words>
  <Application>Microsoft Office PowerPoint</Application>
  <PresentationFormat>Breedbeeld</PresentationFormat>
  <Paragraphs>77</Paragraphs>
  <Slides>12</Slides>
  <Notes>3</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Het bewegingsstelsel</vt:lpstr>
      <vt:lpstr>PowerPoint-presentatie</vt:lpstr>
      <vt:lpstr>Inhoudsopgave</vt:lpstr>
      <vt:lpstr>Het bewegingsstelsel</vt:lpstr>
      <vt:lpstr>Het skelet  (Fissuren en fracturen)</vt:lpstr>
      <vt:lpstr>Fracturen</vt:lpstr>
      <vt:lpstr>Herstel van breuken</vt:lpstr>
      <vt:lpstr>Infecties</vt:lpstr>
      <vt:lpstr>Tumoren</vt:lpstr>
      <vt:lpstr>Gewrichten</vt:lpstr>
      <vt:lpstr>Gewrichten</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bewegingsstelsel</dc:title>
  <dc:creator>Kaylee Dupon</dc:creator>
  <cp:lastModifiedBy>Maxime Van Straten</cp:lastModifiedBy>
  <cp:revision>3</cp:revision>
  <dcterms:created xsi:type="dcterms:W3CDTF">2023-10-05T16:46:02Z</dcterms:created>
  <dcterms:modified xsi:type="dcterms:W3CDTF">2023-10-11T07:01:45Z</dcterms:modified>
</cp:coreProperties>
</file>